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84" r:id="rId1"/>
  </p:sldMasterIdLst>
  <p:notesMasterIdLst>
    <p:notesMasterId r:id="rId2"/>
  </p:notesMasterIdLst>
  <p:sldIdLst>
    <p:sldId id="394" r:id="rId3"/>
    <p:sldId id="395" r:id="rId4"/>
    <p:sldId id="396" r:id="rId5"/>
    <p:sldId id="397" r:id="rId6"/>
    <p:sldId id="398" r:id="rId7"/>
    <p:sldId id="399" r:id="rId8"/>
    <p:sldId id="400" r:id="rId9"/>
    <p:sldId id="401" r:id="rId10"/>
    <p:sldId id="402" r:id="rId11"/>
    <p:sldId id="403" r:id="rId12"/>
    <p:sldId id="404" r:id="rId13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0033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tableStyles" Target="tableStyle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0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07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0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0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5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F40F16D-7D6B-42B0-9F88-005BEFC9FDFD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E7A0E0-3175-4437-A5B3-FF23F6D359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5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F40F16D-7D6B-42B0-9F88-005BEFC9FDFD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65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E7A0E0-3175-4437-A5B3-FF23F6D359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F40F16D-7D6B-42B0-9F88-005BEFC9FDFD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E7A0E0-3175-4437-A5B3-FF23F6D359BB}" type="slidenum">
              <a:rPr lang="en-US" smtClean="0"/>
              <a:t>‹#›</a:t>
            </a:fld>
            <a:endParaRPr lang="en-US"/>
          </a:p>
        </p:txBody>
      </p:sp>
      <p:grpSp>
        <p:nvGrpSpPr>
          <p:cNvPr id="41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3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9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40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F40F16D-7D6B-42B0-9F88-005BEFC9FDFD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E7A0E0-3175-4437-A5B3-FF23F6D359BB}" type="slidenum">
              <a:rPr lang="en-US" smtClean="0"/>
              <a:t>‹#›</a:t>
            </a:fld>
            <a:endParaRPr lang="en-US"/>
          </a:p>
        </p:txBody>
      </p:sp>
      <p:sp>
        <p:nvSpPr>
          <p:cNvPr id="1048604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60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61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62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63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64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65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66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F40F16D-7D6B-42B0-9F88-005BEFC9FDFD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66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E7A0E0-3175-4437-A5B3-FF23F6D359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F40F16D-7D6B-42B0-9F88-005BEFC9FDFD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67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7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E7A0E0-3175-4437-A5B3-FF23F6D359BB}" type="slidenum">
              <a:rPr lang="en-US" smtClean="0"/>
              <a:t>‹#›</a:t>
            </a:fld>
            <a:endParaRPr lang="en-US"/>
          </a:p>
        </p:txBody>
      </p:sp>
      <p:sp>
        <p:nvSpPr>
          <p:cNvPr id="1048674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5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7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8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80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8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F40F16D-7D6B-42B0-9F88-005BEFC9FDFD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68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8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E7A0E0-3175-4437-A5B3-FF23F6D359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F40F16D-7D6B-42B0-9F88-005BEFC9FDFD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62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E7A0E0-3175-4437-A5B3-FF23F6D359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49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8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89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9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F40F16D-7D6B-42B0-9F88-005BEFC9FDFD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69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9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E7A0E0-3175-4437-A5B3-FF23F6D359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9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F40F16D-7D6B-42B0-9F88-005BEFC9FDFD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69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9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E7A0E0-3175-4437-A5B3-FF23F6D359BB}" type="slidenum">
              <a:rPr lang="en-US" smtClean="0"/>
              <a:t>‹#›</a:t>
            </a:fld>
            <a:endParaRPr lang="en-US"/>
          </a:p>
        </p:txBody>
      </p:sp>
      <p:sp>
        <p:nvSpPr>
          <p:cNvPr id="1048697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51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9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70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70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702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703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704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43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43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4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5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6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47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48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9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F40F16D-7D6B-42B0-9F88-005BEFC9FDFD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65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E7A0E0-3175-4437-A5B3-FF23F6D359BB}" type="slidenum">
              <a:rPr lang="en-US" smtClean="0"/>
              <a:t>‹#›</a:t>
            </a:fld>
            <a:endParaRPr lang="en-US"/>
          </a:p>
        </p:txBody>
      </p:sp>
      <p:sp>
        <p:nvSpPr>
          <p:cNvPr id="104865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12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F40F16D-7D6B-42B0-9F88-005BEFC9FDFD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3E7A0E0-3175-4437-A5B3-FF23F6D359BB}" type="slidenum">
              <a:rPr lang="en-US" smtClean="0"/>
              <a:t>‹#›</a:t>
            </a:fld>
            <a:endParaRPr lang="en-US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>
          <a:xfrm>
            <a:off x="984325" y="1319637"/>
            <a:ext cx="7175351" cy="1793167"/>
          </a:xfrm>
        </p:spPr>
        <p:txBody>
          <a:bodyPr/>
          <a:p>
            <a:r>
              <a:rPr dirty="0" lang="en-US" smtClean="0"/>
              <a:t>POSTERIOR UVEITIS</a:t>
            </a:r>
            <a:endParaRPr dirty="0" lang="en-US"/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1605180" y="3616410"/>
            <a:ext cx="6400800" cy="1473200"/>
          </a:xfrm>
        </p:spPr>
        <p:txBody>
          <a:bodyPr/>
          <a:p>
            <a:r>
              <a:rPr lang="en-US"/>
              <a:t>D</a:t>
            </a:r>
            <a:r>
              <a:rPr lang="en-US"/>
              <a:t>R</a:t>
            </a:r>
            <a:r>
              <a:rPr lang="en-US"/>
              <a:t>.</a:t>
            </a:r>
            <a:r>
              <a:rPr lang="en-US"/>
              <a:t>P</a:t>
            </a:r>
            <a:r>
              <a:rPr lang="en-US"/>
              <a:t>.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E</a:t>
            </a:r>
            <a:r>
              <a:rPr lang="en-US"/>
              <a:t>P</a:t>
            </a:r>
            <a:endParaRPr lang="en-US"/>
          </a:p>
          <a:p>
            <a:r>
              <a:rPr lang="en-US"/>
              <a:t>P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E</a:t>
            </a:r>
            <a:r>
              <a:rPr lang="en-US"/>
              <a:t>SSOR</a:t>
            </a:r>
            <a:r>
              <a:rPr lang="en-US"/>
              <a:t>,</a:t>
            </a:r>
            <a:endParaRPr lang="en-US"/>
          </a:p>
          <a:p>
            <a:r>
              <a:rPr lang="en-US"/>
              <a:t>D</a:t>
            </a:r>
            <a:r>
              <a:rPr lang="en-US"/>
              <a:t>E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T</a:t>
            </a:r>
            <a:r>
              <a:rPr lang="en-US"/>
              <a:t>MENT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P</a:t>
            </a:r>
            <a:r>
              <a:rPr lang="en-US"/>
              <a:t>H</a:t>
            </a:r>
            <a:r>
              <a:rPr lang="en-US"/>
              <a:t>THALMOLOGY</a:t>
            </a:r>
            <a:r>
              <a:rPr lang="en-US"/>
              <a:t>,</a:t>
            </a:r>
            <a:endParaRPr lang="en-US"/>
          </a:p>
          <a:p>
            <a:r>
              <a:rPr lang="en-US"/>
              <a:t>A</a:t>
            </a:r>
            <a:r>
              <a:rPr lang="en-US"/>
              <a:t>S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,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U</a:t>
            </a:r>
            <a:endParaRPr lang="en-US"/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Content Placeholder 1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dirty="0" lang="en-US" smtClean="0">
                <a:solidFill>
                  <a:srgbClr val="FF0000"/>
                </a:solidFill>
              </a:rPr>
              <a:t>TREATMENT:</a:t>
            </a:r>
          </a:p>
          <a:p>
            <a:r>
              <a:rPr dirty="0" lang="en-US" smtClean="0"/>
              <a:t>Non specific therapy consists of </a:t>
            </a:r>
            <a:r>
              <a:rPr dirty="0" lang="en-US" err="1" smtClean="0"/>
              <a:t>periocular</a:t>
            </a:r>
            <a:r>
              <a:rPr dirty="0" lang="en-US" smtClean="0"/>
              <a:t> and systemic corticosteroids.</a:t>
            </a:r>
          </a:p>
          <a:p>
            <a:r>
              <a:rPr dirty="0" lang="en-US" smtClean="0"/>
              <a:t>Posterior sub-</a:t>
            </a:r>
            <a:r>
              <a:rPr dirty="0" lang="en-US" err="1" smtClean="0"/>
              <a:t>tenon</a:t>
            </a:r>
            <a:r>
              <a:rPr dirty="0" lang="en-US" smtClean="0"/>
              <a:t> injections of depot corticosteroids effective in checking acute phase of posterior uveitis.</a:t>
            </a:r>
            <a:endParaRPr dirty="0" lang="en-US"/>
          </a:p>
        </p:txBody>
      </p:sp>
      <p:sp>
        <p:nvSpPr>
          <p:cNvPr id="1048625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2"/>
          <p:cNvSpPr>
            <a:spLocks noGrp="1"/>
          </p:cNvSpPr>
          <p:nvPr>
            <p:ph type="title"/>
          </p:nvPr>
        </p:nvSpPr>
        <p:spPr>
          <a:xfrm>
            <a:off x="381000" y="2895600"/>
            <a:ext cx="8229600" cy="1252728"/>
          </a:xfrm>
        </p:spPr>
        <p:txBody>
          <a:bodyPr/>
          <a:p>
            <a:r>
              <a:rPr dirty="0" lang="en-US" smtClean="0">
                <a:solidFill>
                  <a:srgbClr val="FF0000"/>
                </a:solidFill>
              </a:rPr>
              <a:t>THANKQ</a:t>
            </a:r>
            <a:endParaRPr dirty="0"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Content Placeholder 1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/>
          </a:bodyPr>
          <a:p>
            <a:r>
              <a:rPr dirty="0" lang="en-US" smtClean="0"/>
              <a:t>Refers to inflammation of choroid(</a:t>
            </a:r>
            <a:r>
              <a:rPr dirty="0" lang="en-US" err="1" smtClean="0"/>
              <a:t>choroiditis</a:t>
            </a:r>
            <a:r>
              <a:rPr dirty="0" lang="en-US" smtClean="0"/>
              <a:t>).</a:t>
            </a:r>
          </a:p>
          <a:p>
            <a:r>
              <a:rPr dirty="0" lang="en-US" err="1" smtClean="0"/>
              <a:t>Choroidal</a:t>
            </a:r>
            <a:r>
              <a:rPr dirty="0" lang="en-US" smtClean="0"/>
              <a:t> inflammation always involves adjoining retina and lesion is called </a:t>
            </a:r>
            <a:r>
              <a:rPr dirty="0" lang="en-US" err="1" smtClean="0"/>
              <a:t>chorioretinitis</a:t>
            </a:r>
            <a:r>
              <a:rPr dirty="0" lang="en-US" smtClean="0"/>
              <a:t>.</a:t>
            </a:r>
          </a:p>
          <a:p>
            <a:pPr indent="0" marL="0">
              <a:buNone/>
            </a:pPr>
            <a:r>
              <a:rPr dirty="0" lang="en-US" smtClean="0">
                <a:solidFill>
                  <a:srgbClr val="FF0000"/>
                </a:solidFill>
              </a:rPr>
              <a:t>CLINICAL TYPES:</a:t>
            </a:r>
          </a:p>
          <a:p>
            <a:pPr indent="0" marL="0">
              <a:buNone/>
            </a:pPr>
            <a:r>
              <a:rPr dirty="0" lang="en-US" smtClean="0">
                <a:solidFill>
                  <a:srgbClr val="FF0000"/>
                </a:solidFill>
              </a:rPr>
              <a:t>Non </a:t>
            </a:r>
            <a:r>
              <a:rPr dirty="0" lang="en-US" err="1" smtClean="0">
                <a:solidFill>
                  <a:srgbClr val="FF0000"/>
                </a:solidFill>
              </a:rPr>
              <a:t>suppurative</a:t>
            </a:r>
            <a:r>
              <a:rPr dirty="0" lang="en-US" smtClean="0">
                <a:solidFill>
                  <a:srgbClr val="FF0000"/>
                </a:solidFill>
              </a:rPr>
              <a:t> </a:t>
            </a:r>
            <a:r>
              <a:rPr dirty="0" lang="en-US" err="1" smtClean="0">
                <a:solidFill>
                  <a:srgbClr val="FF0000"/>
                </a:solidFill>
              </a:rPr>
              <a:t>choroiditis</a:t>
            </a:r>
            <a:r>
              <a:rPr dirty="0" lang="en-US" smtClean="0">
                <a:solidFill>
                  <a:srgbClr val="FF0000"/>
                </a:solidFill>
              </a:rPr>
              <a:t>:</a:t>
            </a:r>
          </a:p>
          <a:p>
            <a:r>
              <a:rPr dirty="0" lang="en-US"/>
              <a:t> </a:t>
            </a:r>
            <a:r>
              <a:rPr dirty="0" lang="en-US" smtClean="0"/>
              <a:t>  - can be non granulomatous or granulomatous.</a:t>
            </a:r>
          </a:p>
          <a:p>
            <a:r>
              <a:rPr dirty="0" lang="en-US"/>
              <a:t> </a:t>
            </a:r>
            <a:r>
              <a:rPr dirty="0" lang="en-US" smtClean="0"/>
              <a:t> - </a:t>
            </a:r>
            <a:r>
              <a:rPr dirty="0" lang="en-US" err="1" smtClean="0"/>
              <a:t>characterised</a:t>
            </a:r>
            <a:r>
              <a:rPr dirty="0" lang="en-US" smtClean="0"/>
              <a:t> by exudation &amp; cellular infiltration resulting in greyish white lesion.</a:t>
            </a:r>
          </a:p>
          <a:p>
            <a:r>
              <a:rPr dirty="0" lang="en-US"/>
              <a:t> </a:t>
            </a:r>
            <a:r>
              <a:rPr dirty="0" lang="en-US" smtClean="0"/>
              <a:t>- usually bilateral</a:t>
            </a:r>
          </a:p>
          <a:p>
            <a:pPr indent="0" marL="0">
              <a:buNone/>
            </a:pPr>
            <a:endParaRPr dirty="0" lang="en-US"/>
          </a:p>
        </p:txBody>
      </p:sp>
      <p:sp>
        <p:nvSpPr>
          <p:cNvPr id="1048606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Content Placeholder 1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Morphologically can be classified into </a:t>
            </a:r>
          </a:p>
          <a:p>
            <a:pPr indent="0" marL="0">
              <a:buNone/>
            </a:pPr>
            <a:r>
              <a:rPr dirty="0" lang="en-US"/>
              <a:t> </a:t>
            </a:r>
            <a:r>
              <a:rPr dirty="0" lang="en-US" smtClean="0"/>
              <a:t>          - diffuse</a:t>
            </a:r>
          </a:p>
          <a:p>
            <a:pPr indent="0" marL="0">
              <a:buNone/>
            </a:pPr>
            <a:r>
              <a:rPr dirty="0" lang="en-US"/>
              <a:t> </a:t>
            </a:r>
            <a:r>
              <a:rPr dirty="0" lang="en-US" smtClean="0"/>
              <a:t>          - disseminated</a:t>
            </a:r>
          </a:p>
          <a:p>
            <a:pPr indent="0" marL="0">
              <a:buNone/>
            </a:pPr>
            <a:r>
              <a:rPr dirty="0" lang="en-US"/>
              <a:t> </a:t>
            </a:r>
            <a:r>
              <a:rPr dirty="0" lang="en-US" smtClean="0"/>
              <a:t>          - circumscribed(</a:t>
            </a:r>
            <a:r>
              <a:rPr dirty="0" lang="en-US" err="1" smtClean="0"/>
              <a:t>localised</a:t>
            </a:r>
            <a:r>
              <a:rPr dirty="0" lang="en-US" smtClean="0"/>
              <a:t>)</a:t>
            </a:r>
            <a:endParaRPr dirty="0" lang="en-US"/>
          </a:p>
        </p:txBody>
      </p:sp>
      <p:sp>
        <p:nvSpPr>
          <p:cNvPr id="1048608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Content Placeholder 1"/>
          <p:cNvSpPr>
            <a:spLocks noGrp="1"/>
          </p:cNvSpPr>
          <p:nvPr>
            <p:ph idx="1"/>
          </p:nvPr>
        </p:nvSpPr>
        <p:spPr>
          <a:xfrm>
            <a:off x="381001" y="1905000"/>
            <a:ext cx="6019800" cy="4221163"/>
          </a:xfrm>
        </p:spPr>
        <p:txBody>
          <a:bodyPr/>
          <a:p>
            <a:pPr indent="0" marL="0">
              <a:buNone/>
            </a:pPr>
            <a:r>
              <a:rPr dirty="0" lang="en-US" smtClean="0">
                <a:solidFill>
                  <a:srgbClr val="FFC000"/>
                </a:solidFill>
              </a:rPr>
              <a:t>Diffuse </a:t>
            </a:r>
            <a:r>
              <a:rPr dirty="0" lang="en-US" err="1" smtClean="0">
                <a:solidFill>
                  <a:srgbClr val="FFC000"/>
                </a:solidFill>
              </a:rPr>
              <a:t>choroiditis</a:t>
            </a:r>
            <a:r>
              <a:rPr dirty="0" lang="en-US" smtClean="0">
                <a:solidFill>
                  <a:srgbClr val="FFC000"/>
                </a:solidFill>
              </a:rPr>
              <a:t>:</a:t>
            </a:r>
          </a:p>
          <a:p>
            <a:r>
              <a:rPr dirty="0" lang="en-US"/>
              <a:t> </a:t>
            </a:r>
            <a:r>
              <a:rPr dirty="0" lang="en-US" smtClean="0"/>
              <a:t>large spreading lesions involving most of </a:t>
            </a:r>
            <a:r>
              <a:rPr dirty="0" lang="en-US" err="1" smtClean="0"/>
              <a:t>choroidal</a:t>
            </a:r>
            <a:r>
              <a:rPr dirty="0" lang="en-US" smtClean="0"/>
              <a:t> tissue.</a:t>
            </a:r>
          </a:p>
          <a:p>
            <a:r>
              <a:rPr dirty="0" lang="en-US" smtClean="0"/>
              <a:t>Usually tubercular or syphilitic in origin</a:t>
            </a:r>
          </a:p>
          <a:p>
            <a:pPr indent="0" marL="0">
              <a:buNone/>
            </a:pPr>
            <a:r>
              <a:rPr dirty="0" lang="en-US" smtClean="0">
                <a:solidFill>
                  <a:srgbClr val="FFC000"/>
                </a:solidFill>
              </a:rPr>
              <a:t>Disseminated </a:t>
            </a:r>
            <a:r>
              <a:rPr dirty="0" lang="en-US" err="1" smtClean="0">
                <a:solidFill>
                  <a:srgbClr val="FFC000"/>
                </a:solidFill>
              </a:rPr>
              <a:t>choroiditis</a:t>
            </a:r>
            <a:r>
              <a:rPr dirty="0" lang="en-US" smtClean="0">
                <a:solidFill>
                  <a:srgbClr val="FFC000"/>
                </a:solidFill>
              </a:rPr>
              <a:t>:</a:t>
            </a:r>
          </a:p>
          <a:p>
            <a:r>
              <a:rPr dirty="0" lang="en-US" err="1" smtClean="0"/>
              <a:t>Characterised</a:t>
            </a:r>
            <a:r>
              <a:rPr dirty="0" lang="en-US" smtClean="0"/>
              <a:t> by multiple small areas of inflammation scattered over greater part of choroid.</a:t>
            </a:r>
          </a:p>
          <a:p>
            <a:r>
              <a:rPr dirty="0" lang="en-US" smtClean="0"/>
              <a:t>Seen in TB, syphilis</a:t>
            </a:r>
            <a:endParaRPr dirty="0" lang="en-US"/>
          </a:p>
        </p:txBody>
      </p:sp>
      <p:sp>
        <p:nvSpPr>
          <p:cNvPr id="1048610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2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6234545" y="1828800"/>
            <a:ext cx="2888673" cy="2381250"/>
          </a:xfrm>
          <a:prstGeom prst="rect"/>
          <a:noFill/>
          <a:ln>
            <a:noFill/>
          </a:ln>
          <a:effectLst/>
        </p:spPr>
      </p:pic>
      <p:sp>
        <p:nvSpPr>
          <p:cNvPr id="1048611" name="TextBox 3"/>
          <p:cNvSpPr txBox="1"/>
          <p:nvPr/>
        </p:nvSpPr>
        <p:spPr>
          <a:xfrm>
            <a:off x="6553200" y="4210050"/>
            <a:ext cx="24384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US" smtClean="0"/>
              <a:t>Diffuse </a:t>
            </a:r>
            <a:r>
              <a:rPr b="1" dirty="0" lang="en-US" err="1" smtClean="0"/>
              <a:t>choroiditis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Content Placeholder 1"/>
          <p:cNvSpPr>
            <a:spLocks noGrp="1"/>
          </p:cNvSpPr>
          <p:nvPr>
            <p:ph idx="1"/>
          </p:nvPr>
        </p:nvSpPr>
        <p:spPr>
          <a:xfrm>
            <a:off x="203440" y="2802082"/>
            <a:ext cx="7408333" cy="3450696"/>
          </a:xfrm>
        </p:spPr>
        <p:txBody>
          <a:bodyPr/>
          <a:p>
            <a:pPr indent="0" marL="0">
              <a:buNone/>
            </a:pPr>
            <a:r>
              <a:rPr dirty="0" lang="en-US" smtClean="0">
                <a:solidFill>
                  <a:srgbClr val="FFC000"/>
                </a:solidFill>
              </a:rPr>
              <a:t>Circumscribed/</a:t>
            </a:r>
            <a:r>
              <a:rPr dirty="0" lang="en-US" err="1" smtClean="0">
                <a:solidFill>
                  <a:srgbClr val="FFC000"/>
                </a:solidFill>
              </a:rPr>
              <a:t>localised</a:t>
            </a:r>
            <a:r>
              <a:rPr dirty="0" lang="en-US" smtClean="0">
                <a:solidFill>
                  <a:srgbClr val="FFC000"/>
                </a:solidFill>
              </a:rPr>
              <a:t>/focal </a:t>
            </a:r>
            <a:r>
              <a:rPr dirty="0" lang="en-US" err="1" smtClean="0">
                <a:solidFill>
                  <a:srgbClr val="FFC000"/>
                </a:solidFill>
              </a:rPr>
              <a:t>choroiditis</a:t>
            </a:r>
            <a:r>
              <a:rPr dirty="0" lang="en-US" smtClean="0">
                <a:solidFill>
                  <a:srgbClr val="FFC000"/>
                </a:solidFill>
              </a:rPr>
              <a:t>:</a:t>
            </a:r>
          </a:p>
          <a:p>
            <a:r>
              <a:rPr dirty="0" lang="en-US" err="1" smtClean="0"/>
              <a:t>Characterised</a:t>
            </a:r>
            <a:r>
              <a:rPr dirty="0" lang="en-US" smtClean="0"/>
              <a:t> by single patch or few patches of </a:t>
            </a:r>
            <a:r>
              <a:rPr dirty="0" lang="en-US" err="1" smtClean="0"/>
              <a:t>choroiditis</a:t>
            </a:r>
            <a:r>
              <a:rPr dirty="0" lang="en-US" smtClean="0"/>
              <a:t> depending on location of lesion are classified into:</a:t>
            </a:r>
          </a:p>
          <a:p>
            <a:r>
              <a:rPr dirty="0" lang="en-US" smtClean="0">
                <a:solidFill>
                  <a:srgbClr val="FF0000"/>
                </a:solidFill>
              </a:rPr>
              <a:t>Central </a:t>
            </a:r>
            <a:r>
              <a:rPr dirty="0" lang="en-US" err="1" smtClean="0">
                <a:solidFill>
                  <a:srgbClr val="FF0000"/>
                </a:solidFill>
              </a:rPr>
              <a:t>choroiditis</a:t>
            </a:r>
            <a:r>
              <a:rPr dirty="0" lang="en-US" smtClean="0">
                <a:solidFill>
                  <a:srgbClr val="FF0000"/>
                </a:solidFill>
              </a:rPr>
              <a:t>:</a:t>
            </a:r>
          </a:p>
          <a:p>
            <a:r>
              <a:rPr dirty="0" lang="en-US" smtClean="0"/>
              <a:t>- involves central macular area.</a:t>
            </a:r>
          </a:p>
          <a:p>
            <a:r>
              <a:rPr dirty="0" lang="en-US" smtClean="0"/>
              <a:t>-  typical patch of central </a:t>
            </a:r>
            <a:r>
              <a:rPr dirty="0" lang="en-US" err="1" smtClean="0"/>
              <a:t>choroiditis</a:t>
            </a:r>
            <a:r>
              <a:rPr dirty="0" lang="en-US" smtClean="0"/>
              <a:t> may occur in toxoplasmosis, </a:t>
            </a:r>
            <a:r>
              <a:rPr dirty="0" lang="en-US" err="1" smtClean="0"/>
              <a:t>histoplasmosis</a:t>
            </a:r>
            <a:r>
              <a:rPr dirty="0" lang="en-US" smtClean="0"/>
              <a:t>, syphilis</a:t>
            </a:r>
            <a:endParaRPr dirty="0" lang="en-US"/>
          </a:p>
        </p:txBody>
      </p:sp>
      <p:sp>
        <p:nvSpPr>
          <p:cNvPr id="1048613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3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6172200" y="20782"/>
            <a:ext cx="2809875" cy="2781300"/>
          </a:xfrm>
          <a:prstGeom prst="rect"/>
          <a:noFill/>
          <a:ln>
            <a:noFill/>
          </a:ln>
          <a:effectLst/>
        </p:spPr>
      </p:pic>
      <p:sp>
        <p:nvSpPr>
          <p:cNvPr id="1048614" name="TextBox 3"/>
          <p:cNvSpPr txBox="1"/>
          <p:nvPr/>
        </p:nvSpPr>
        <p:spPr>
          <a:xfrm>
            <a:off x="6781800" y="2802082"/>
            <a:ext cx="20574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US" smtClean="0"/>
              <a:t>Focal </a:t>
            </a:r>
            <a:r>
              <a:rPr b="1" dirty="0" lang="en-US" err="1" smtClean="0"/>
              <a:t>choroiditis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Content Placeholder 1"/>
          <p:cNvSpPr>
            <a:spLocks noGrp="1"/>
          </p:cNvSpPr>
          <p:nvPr>
            <p:ph idx="1"/>
          </p:nvPr>
        </p:nvSpPr>
        <p:spPr>
          <a:xfrm>
            <a:off x="872067" y="1752600"/>
            <a:ext cx="7408333" cy="4724400"/>
          </a:xfrm>
        </p:spPr>
        <p:txBody>
          <a:bodyPr/>
          <a:p>
            <a:pPr indent="0" marL="0">
              <a:buNone/>
            </a:pPr>
            <a:r>
              <a:rPr dirty="0" lang="en-US" err="1" smtClean="0">
                <a:solidFill>
                  <a:srgbClr val="FF0000"/>
                </a:solidFill>
              </a:rPr>
              <a:t>Juxtacaecal</a:t>
            </a:r>
            <a:r>
              <a:rPr dirty="0" lang="en-US" smtClean="0">
                <a:solidFill>
                  <a:srgbClr val="FF0000"/>
                </a:solidFill>
              </a:rPr>
              <a:t> </a:t>
            </a:r>
            <a:r>
              <a:rPr dirty="0" lang="en-US" err="1" smtClean="0">
                <a:solidFill>
                  <a:srgbClr val="FF0000"/>
                </a:solidFill>
              </a:rPr>
              <a:t>choroiditis</a:t>
            </a:r>
            <a:r>
              <a:rPr dirty="0" lang="en-US" smtClean="0">
                <a:solidFill>
                  <a:srgbClr val="FF0000"/>
                </a:solidFill>
              </a:rPr>
              <a:t>:</a:t>
            </a:r>
          </a:p>
          <a:p>
            <a:r>
              <a:rPr dirty="0" lang="en-US" smtClean="0"/>
              <a:t>Patch of </a:t>
            </a:r>
            <a:r>
              <a:rPr dirty="0" lang="en-US" err="1" smtClean="0"/>
              <a:t>choroiditis</a:t>
            </a:r>
            <a:r>
              <a:rPr dirty="0" lang="en-US" smtClean="0"/>
              <a:t> involving  an area adjoining the optic disc.</a:t>
            </a:r>
          </a:p>
          <a:p>
            <a:r>
              <a:rPr dirty="0" lang="en-US" err="1" smtClean="0"/>
              <a:t>Eg</a:t>
            </a:r>
            <a:r>
              <a:rPr dirty="0" lang="en-US" smtClean="0"/>
              <a:t>: </a:t>
            </a:r>
            <a:r>
              <a:rPr dirty="0" lang="en-US" err="1" smtClean="0"/>
              <a:t>jensens</a:t>
            </a:r>
            <a:r>
              <a:rPr dirty="0" lang="en-US" smtClean="0"/>
              <a:t> </a:t>
            </a:r>
            <a:r>
              <a:rPr dirty="0" lang="en-US" err="1" smtClean="0"/>
              <a:t>choroiditis</a:t>
            </a:r>
            <a:r>
              <a:rPr dirty="0" lang="en-US" smtClean="0"/>
              <a:t> in young adults.</a:t>
            </a:r>
          </a:p>
          <a:p>
            <a:pPr indent="0" marL="0">
              <a:buNone/>
            </a:pPr>
            <a:r>
              <a:rPr dirty="0" lang="en-US" smtClean="0">
                <a:solidFill>
                  <a:srgbClr val="FF0000"/>
                </a:solidFill>
              </a:rPr>
              <a:t>Anterior peripheral </a:t>
            </a:r>
            <a:r>
              <a:rPr dirty="0" lang="en-US" err="1" smtClean="0">
                <a:solidFill>
                  <a:srgbClr val="FF0000"/>
                </a:solidFill>
              </a:rPr>
              <a:t>choroiditis</a:t>
            </a:r>
            <a:r>
              <a:rPr dirty="0" lang="en-US" smtClean="0">
                <a:solidFill>
                  <a:srgbClr val="FF0000"/>
                </a:solidFill>
              </a:rPr>
              <a:t>:</a:t>
            </a:r>
          </a:p>
          <a:p>
            <a:r>
              <a:rPr dirty="0" lang="en-US" smtClean="0"/>
              <a:t>Multiple patches of </a:t>
            </a:r>
            <a:r>
              <a:rPr dirty="0" lang="en-US" err="1" smtClean="0"/>
              <a:t>choroiditis</a:t>
            </a:r>
            <a:r>
              <a:rPr dirty="0" lang="en-US" smtClean="0"/>
              <a:t> seen only in peripheral  part of choroid.</a:t>
            </a:r>
          </a:p>
          <a:p>
            <a:r>
              <a:rPr dirty="0" lang="en-US" smtClean="0"/>
              <a:t>Seen in syphilis.</a:t>
            </a:r>
          </a:p>
          <a:p>
            <a:pPr indent="0" marL="0">
              <a:buNone/>
            </a:pPr>
            <a:r>
              <a:rPr dirty="0" lang="en-US">
                <a:solidFill>
                  <a:srgbClr val="FF0000"/>
                </a:solidFill>
              </a:rPr>
              <a:t>EQUATORIAL CHOROIDITIS:</a:t>
            </a:r>
            <a:r>
              <a:rPr dirty="0" lang="en-US"/>
              <a:t> involves choroid in equatorial region</a:t>
            </a:r>
          </a:p>
          <a:p>
            <a:endParaRPr dirty="0" lang="en-US" smtClean="0"/>
          </a:p>
          <a:p>
            <a:endParaRPr dirty="0" lang="en-US"/>
          </a:p>
          <a:p>
            <a:endParaRPr dirty="0" lang="en-US"/>
          </a:p>
        </p:txBody>
      </p:sp>
      <p:sp>
        <p:nvSpPr>
          <p:cNvPr id="1048616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Content Placeholder 1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297363"/>
          </a:xfrm>
        </p:spPr>
        <p:txBody>
          <a:bodyPr/>
          <a:p>
            <a:pPr indent="0" marL="0">
              <a:buNone/>
            </a:pPr>
            <a:r>
              <a:rPr dirty="0" lang="en-US" smtClean="0">
                <a:solidFill>
                  <a:srgbClr val="FF0000"/>
                </a:solidFill>
              </a:rPr>
              <a:t>SYMPTOMS:</a:t>
            </a:r>
          </a:p>
          <a:p>
            <a:r>
              <a:rPr dirty="0" lang="en-US" smtClean="0"/>
              <a:t>Defective vision – mild due to vitreous haze</a:t>
            </a:r>
          </a:p>
          <a:p>
            <a:r>
              <a:rPr dirty="0" lang="en-US" err="1" smtClean="0"/>
              <a:t>Photopsia</a:t>
            </a:r>
            <a:r>
              <a:rPr dirty="0" lang="en-US" smtClean="0"/>
              <a:t>- due to irritation of rods &amp; cones</a:t>
            </a:r>
          </a:p>
          <a:p>
            <a:r>
              <a:rPr dirty="0" lang="en-US" smtClean="0"/>
              <a:t>Black spots floating </a:t>
            </a:r>
            <a:r>
              <a:rPr dirty="0" lang="en-US" err="1" smtClean="0"/>
              <a:t>infront</a:t>
            </a:r>
            <a:r>
              <a:rPr dirty="0" lang="en-US" smtClean="0"/>
              <a:t> of eyes.</a:t>
            </a:r>
          </a:p>
          <a:p>
            <a:r>
              <a:rPr dirty="0" lang="en-US" err="1" smtClean="0"/>
              <a:t>metamorphopsia</a:t>
            </a:r>
            <a:r>
              <a:rPr dirty="0" lang="en-US"/>
              <a:t> </a:t>
            </a:r>
            <a:r>
              <a:rPr dirty="0" lang="en-US" smtClean="0"/>
              <a:t>– due to alteration in retinal contour caused by raised patch of </a:t>
            </a:r>
            <a:r>
              <a:rPr dirty="0" lang="en-US" err="1" smtClean="0"/>
              <a:t>choroiditis</a:t>
            </a:r>
            <a:r>
              <a:rPr dirty="0" lang="en-US" smtClean="0"/>
              <a:t>.</a:t>
            </a:r>
          </a:p>
          <a:p>
            <a:r>
              <a:rPr dirty="0" lang="en-US" err="1" smtClean="0"/>
              <a:t>micropsia</a:t>
            </a:r>
            <a:r>
              <a:rPr dirty="0" lang="en-US"/>
              <a:t> </a:t>
            </a:r>
            <a:r>
              <a:rPr dirty="0" lang="en-US" smtClean="0"/>
              <a:t>– due to </a:t>
            </a:r>
            <a:r>
              <a:rPr dirty="0" lang="en-US" err="1" smtClean="0"/>
              <a:t>seperation</a:t>
            </a:r>
            <a:r>
              <a:rPr dirty="0" lang="en-US" smtClean="0"/>
              <a:t> of visual cells.</a:t>
            </a:r>
          </a:p>
          <a:p>
            <a:r>
              <a:rPr dirty="0" lang="en-US" err="1" smtClean="0"/>
              <a:t>Macropsia</a:t>
            </a:r>
            <a:r>
              <a:rPr dirty="0" lang="en-US" smtClean="0"/>
              <a:t> – due to crowding of rods and cones.</a:t>
            </a:r>
          </a:p>
          <a:p>
            <a:r>
              <a:rPr dirty="0" lang="en-US" smtClean="0"/>
              <a:t>Positive </a:t>
            </a:r>
            <a:r>
              <a:rPr dirty="0" lang="en-US" err="1" smtClean="0"/>
              <a:t>scotoma</a:t>
            </a:r>
            <a:endParaRPr dirty="0" lang="en-US" smtClean="0"/>
          </a:p>
          <a:p>
            <a:endParaRPr dirty="0" lang="en-US"/>
          </a:p>
        </p:txBody>
      </p:sp>
      <p:sp>
        <p:nvSpPr>
          <p:cNvPr id="1048618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Content Placeholder 1"/>
          <p:cNvSpPr>
            <a:spLocks noGrp="1"/>
          </p:cNvSpPr>
          <p:nvPr>
            <p:ph idx="1"/>
          </p:nvPr>
        </p:nvSpPr>
        <p:spPr>
          <a:xfrm>
            <a:off x="152400" y="1676400"/>
            <a:ext cx="5584151" cy="4144963"/>
          </a:xfrm>
        </p:spPr>
        <p:txBody>
          <a:bodyPr>
            <a:normAutofit fontScale="95833" lnSpcReduction="10000"/>
          </a:bodyPr>
          <a:p>
            <a:r>
              <a:rPr dirty="0" lang="en-US" smtClean="0">
                <a:solidFill>
                  <a:srgbClr val="FF0000"/>
                </a:solidFill>
              </a:rPr>
              <a:t>SIGNS:</a:t>
            </a:r>
          </a:p>
          <a:p>
            <a:r>
              <a:rPr dirty="0" lang="en-US" smtClean="0">
                <a:solidFill>
                  <a:srgbClr val="00B050"/>
                </a:solidFill>
              </a:rPr>
              <a:t>Vitreous opacities</a:t>
            </a:r>
            <a:r>
              <a:rPr dirty="0" lang="en-US" smtClean="0"/>
              <a:t> – fine, coarse or snowball opacities due to </a:t>
            </a:r>
            <a:r>
              <a:rPr dirty="0" lang="en-US" err="1" smtClean="0"/>
              <a:t>choroiditis</a:t>
            </a:r>
            <a:r>
              <a:rPr dirty="0" lang="en-US" smtClean="0"/>
              <a:t> present in middle or posterior part.</a:t>
            </a:r>
          </a:p>
          <a:p>
            <a:r>
              <a:rPr dirty="0" lang="en-US" smtClean="0"/>
              <a:t>Active patch of </a:t>
            </a:r>
            <a:r>
              <a:rPr dirty="0" lang="en-US" err="1" smtClean="0"/>
              <a:t>choroiditis</a:t>
            </a:r>
            <a:r>
              <a:rPr dirty="0" lang="en-US" smtClean="0"/>
              <a:t>, looks pale or dirty white raised area with ill defined edges.</a:t>
            </a:r>
          </a:p>
          <a:p>
            <a:r>
              <a:rPr dirty="0" lang="en-US" smtClean="0"/>
              <a:t>Healed patch of </a:t>
            </a:r>
            <a:r>
              <a:rPr dirty="0" lang="en-US" err="1" smtClean="0"/>
              <a:t>choroiditis</a:t>
            </a:r>
            <a:r>
              <a:rPr dirty="0" lang="en-US" smtClean="0"/>
              <a:t> shows </a:t>
            </a:r>
            <a:r>
              <a:rPr dirty="0" lang="en-US" err="1" smtClean="0"/>
              <a:t>sharply,well</a:t>
            </a:r>
            <a:r>
              <a:rPr dirty="0" lang="en-US" smtClean="0"/>
              <a:t> defined and delineated from normal  area due to atrophy of </a:t>
            </a:r>
            <a:r>
              <a:rPr dirty="0" lang="en-US" err="1" smtClean="0"/>
              <a:t>choroidal</a:t>
            </a:r>
            <a:r>
              <a:rPr dirty="0" lang="en-US" smtClean="0"/>
              <a:t> tissue.</a:t>
            </a:r>
            <a:endParaRPr dirty="0" lang="en-US"/>
          </a:p>
        </p:txBody>
      </p:sp>
      <p:sp>
        <p:nvSpPr>
          <p:cNvPr id="1048620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4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5611091" y="1752600"/>
            <a:ext cx="3471516" cy="3733800"/>
          </a:xfrm>
          <a:prstGeom prst="rect"/>
          <a:noFill/>
          <a:ln>
            <a:noFill/>
          </a:ln>
          <a:effectLst/>
        </p:spPr>
      </p:pic>
      <p:sp>
        <p:nvSpPr>
          <p:cNvPr id="1048621" name="TextBox 3"/>
          <p:cNvSpPr txBox="1"/>
          <p:nvPr/>
        </p:nvSpPr>
        <p:spPr>
          <a:xfrm>
            <a:off x="5791200" y="5638800"/>
            <a:ext cx="29718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US" smtClean="0"/>
              <a:t>Healed </a:t>
            </a:r>
            <a:r>
              <a:rPr b="1" dirty="0" lang="en-US" err="1" smtClean="0"/>
              <a:t>choroiditis</a:t>
            </a:r>
            <a:endParaRPr b="1" dirty="0" lang="en-US"/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Content Placeholder 1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297363"/>
          </a:xfrm>
        </p:spPr>
        <p:txBody>
          <a:bodyPr/>
          <a:p>
            <a:pPr indent="0" marL="0">
              <a:buNone/>
            </a:pPr>
            <a:r>
              <a:rPr dirty="0" lang="en-US" smtClean="0">
                <a:solidFill>
                  <a:srgbClr val="FF0000"/>
                </a:solidFill>
              </a:rPr>
              <a:t>COMPLICATIONS:</a:t>
            </a:r>
          </a:p>
          <a:p>
            <a:r>
              <a:rPr dirty="0" lang="en-US" smtClean="0">
                <a:solidFill>
                  <a:srgbClr val="003399"/>
                </a:solidFill>
              </a:rPr>
              <a:t>Inflammation of anterior uvea</a:t>
            </a:r>
          </a:p>
          <a:p>
            <a:r>
              <a:rPr dirty="0" lang="en-US" smtClean="0">
                <a:solidFill>
                  <a:srgbClr val="003399"/>
                </a:solidFill>
              </a:rPr>
              <a:t>Complicated cataract</a:t>
            </a:r>
          </a:p>
          <a:p>
            <a:r>
              <a:rPr dirty="0" lang="en-US" smtClean="0">
                <a:solidFill>
                  <a:srgbClr val="003399"/>
                </a:solidFill>
              </a:rPr>
              <a:t>Vitreous </a:t>
            </a:r>
            <a:r>
              <a:rPr dirty="0" lang="en-US" smtClean="0">
                <a:solidFill>
                  <a:srgbClr val="003399"/>
                </a:solidFill>
              </a:rPr>
              <a:t>degeneration</a:t>
            </a:r>
          </a:p>
          <a:p>
            <a:r>
              <a:rPr dirty="0" lang="en-US" smtClean="0">
                <a:solidFill>
                  <a:srgbClr val="003399"/>
                </a:solidFill>
              </a:rPr>
              <a:t>Macular </a:t>
            </a:r>
            <a:r>
              <a:rPr dirty="0" lang="en-US" err="1" smtClean="0">
                <a:solidFill>
                  <a:srgbClr val="003399"/>
                </a:solidFill>
              </a:rPr>
              <a:t>oedema</a:t>
            </a:r>
            <a:endParaRPr dirty="0" lang="en-US" smtClean="0">
              <a:solidFill>
                <a:srgbClr val="003399"/>
              </a:solidFill>
            </a:endParaRPr>
          </a:p>
          <a:p>
            <a:r>
              <a:rPr dirty="0" lang="en-US" smtClean="0">
                <a:solidFill>
                  <a:srgbClr val="003399"/>
                </a:solidFill>
              </a:rPr>
              <a:t>Retinal detachment </a:t>
            </a:r>
            <a:endParaRPr dirty="0" lang="en-US">
              <a:solidFill>
                <a:srgbClr val="003399"/>
              </a:solidFill>
            </a:endParaRPr>
          </a:p>
        </p:txBody>
      </p:sp>
      <p:sp>
        <p:nvSpPr>
          <p:cNvPr id="1048623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p:timing/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POSTERIOR UVEITIS</dc:title>
  <dc:creator>Windows User</dc:creator>
  <cp:lastModifiedBy>Windows User</cp:lastModifiedBy>
  <dcterms:created xsi:type="dcterms:W3CDTF">2020-04-10T06:30:59Z</dcterms:created>
  <dcterms:modified xsi:type="dcterms:W3CDTF">2020-04-16T03:49:10Z</dcterms:modified>
</cp:coreProperties>
</file>